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4"/>
  </p:sldMasterIdLst>
  <p:notesMasterIdLst>
    <p:notesMasterId r:id="rId21"/>
  </p:notesMasterIdLst>
  <p:handoutMasterIdLst>
    <p:handoutMasterId r:id="rId22"/>
  </p:handoutMasterIdLst>
  <p:sldIdLst>
    <p:sldId id="4260" r:id="rId5"/>
    <p:sldId id="4192" r:id="rId6"/>
    <p:sldId id="4211" r:id="rId7"/>
    <p:sldId id="4261" r:id="rId8"/>
    <p:sldId id="4193" r:id="rId9"/>
    <p:sldId id="4195" r:id="rId10"/>
    <p:sldId id="4270" r:id="rId11"/>
    <p:sldId id="4267" r:id="rId12"/>
    <p:sldId id="4269" r:id="rId13"/>
    <p:sldId id="4262" r:id="rId14"/>
    <p:sldId id="4263" r:id="rId15"/>
    <p:sldId id="4264" r:id="rId16"/>
    <p:sldId id="4265" r:id="rId17"/>
    <p:sldId id="4249" r:id="rId18"/>
    <p:sldId id="4206" r:id="rId19"/>
    <p:sldId id="4207" r:id="rId20"/>
  </p:sldIdLst>
  <p:sldSz cx="9144000" cy="5143500" type="screen16x9"/>
  <p:notesSz cx="7026275" cy="9312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D8731C9-F501-E7AB-AD9E-56A4514ECCD2}" name="Jennifer Erickson" initials="JE" userId="S::jerickso@ama-assn.org::ad3437ca-cb73-4165-a809-1f57a08fbc58" providerId="AD"/>
  <p188:author id="{1FE821D4-9565-230A-89F4-648C5B9C7660}" name="Chelsea Saurer  (she/her/hers)" initials="C(" userId="S::csaurer@ama-assn.org::88ce82ba-5a67-4014-854b-7f2195425b60" providerId="AD"/>
  <p188:author id="{BD69F9DD-B2D2-44B7-9DAF-A38DC5A74F1C}" name="Katie Mattingly" initials="KM" userId="S::kmatting@ama-assn.org::8fa919ba-66fc-46a9-8a13-de8474e3c4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DDC"/>
    <a:srgbClr val="6DC4E9"/>
    <a:srgbClr val="4597C5"/>
    <a:srgbClr val="FFE513"/>
    <a:srgbClr val="46166B"/>
    <a:srgbClr val="A1A1A4"/>
    <a:srgbClr val="FFFFFF"/>
    <a:srgbClr val="FF00FF"/>
    <a:srgbClr val="595959"/>
    <a:srgbClr val="E5D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558"/>
  </p:normalViewPr>
  <p:slideViewPr>
    <p:cSldViewPr snapToGrid="0">
      <p:cViewPr varScale="1">
        <p:scale>
          <a:sx n="80" d="100"/>
          <a:sy n="80" d="100"/>
        </p:scale>
        <p:origin x="9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r">
              <a:defRPr sz="1200"/>
            </a:lvl1pPr>
          </a:lstStyle>
          <a:p>
            <a:fld id="{9325EC04-120A-B54A-926A-201D98A50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8560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9930" y="0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/>
          <a:lstStyle>
            <a:lvl1pPr algn="r">
              <a:defRPr sz="1200"/>
            </a:lvl1pPr>
          </a:lstStyle>
          <a:p>
            <a:fld id="{490844F4-A1AB-044E-B59A-A7CE0BFDA5B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700088"/>
            <a:ext cx="621030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44" tIns="46672" rIns="93344" bIns="4667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629" y="4423332"/>
            <a:ext cx="5621020" cy="4190524"/>
          </a:xfrm>
          <a:prstGeom prst="rect">
            <a:avLst/>
          </a:prstGeom>
        </p:spPr>
        <p:txBody>
          <a:bodyPr vert="horz" lIns="93344" tIns="46672" rIns="93344" bIns="4667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9930" y="8845045"/>
            <a:ext cx="3044719" cy="465614"/>
          </a:xfrm>
          <a:prstGeom prst="rect">
            <a:avLst/>
          </a:prstGeom>
        </p:spPr>
        <p:txBody>
          <a:bodyPr vert="horz" lIns="93344" tIns="46672" rIns="93344" bIns="46672" rtlCol="0" anchor="b"/>
          <a:lstStyle>
            <a:lvl1pPr algn="r">
              <a:defRPr sz="1200"/>
            </a:lvl1pPr>
          </a:lstStyle>
          <a:p>
            <a:fld id="{21633E5F-3683-0140-832F-D6B972C1B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365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4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0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2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01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0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55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89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23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95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633E5F-3683-0140-832F-D6B972C1BC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8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 A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7527C70-2501-D280-21F9-567C38BBB32A}"/>
              </a:ext>
            </a:extLst>
          </p:cNvPr>
          <p:cNvSpPr txBox="1"/>
          <p:nvPr userDrawn="1"/>
        </p:nvSpPr>
        <p:spPr>
          <a:xfrm>
            <a:off x="457200" y="963974"/>
            <a:ext cx="8229600" cy="1310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3400"/>
              </a:lnSpc>
            </a:pP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DISTINGUISH YOURSELF</a:t>
            </a:r>
            <a:b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AND SUCCEED IN MEDICAL SCHOOL </a:t>
            </a:r>
            <a:b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en-US" sz="3300" b="0" i="0" spc="-50" baseline="0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WITH THE AMA</a:t>
            </a:r>
            <a:endParaRPr lang="en-US" sz="3300" b="0" i="0" spc="-50" baseline="0" dirty="0">
              <a:solidFill>
                <a:srgbClr val="009DDC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3474CE-4631-8D67-8253-E9D92330936A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pic>
        <p:nvPicPr>
          <p:cNvPr id="4" name="Picture 3" descr="A stethoscope and a stethoscope on a black background&#10;&#10;Description automatically generated">
            <a:extLst>
              <a:ext uri="{FF2B5EF4-FFF2-40B4-BE49-F238E27FC236}">
                <a16:creationId xmlns:a16="http://schemas.microsoft.com/office/drawing/2014/main" id="{7FD9F2A6-4661-2019-8166-4C3D950EBC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6150" y="3489325"/>
            <a:ext cx="2171700" cy="142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57A1CF-76B6-4BC7-DEB8-EFBF7ED9B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7" name="Picture 6" descr="A red rectangle with white text&#10;&#10;Description automatically generated">
            <a:extLst>
              <a:ext uri="{FF2B5EF4-FFF2-40B4-BE49-F238E27FC236}">
                <a16:creationId xmlns:a16="http://schemas.microsoft.com/office/drawing/2014/main" id="{DB13FFB0-1BBB-23D7-5249-AC66C0EC0C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25900" y="2404872"/>
            <a:ext cx="1092200" cy="3937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3FF70272-51B7-317D-AE16-67CC3DB62D5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877794"/>
            <a:ext cx="8229600" cy="225062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183026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12">
            <a:extLst>
              <a:ext uri="{FF2B5EF4-FFF2-40B4-BE49-F238E27FC236}">
                <a16:creationId xmlns:a16="http://schemas.microsoft.com/office/drawing/2014/main" id="{D150C9E9-D311-EDDD-FCBC-00FD28F9F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822960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D9047B05-2530-F72F-A4BD-3480F1F8B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33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12">
            <a:extLst>
              <a:ext uri="{FF2B5EF4-FFF2-40B4-BE49-F238E27FC236}">
                <a16:creationId xmlns:a16="http://schemas.microsoft.com/office/drawing/2014/main" id="{95308B92-1AAB-C27A-4B27-18C06C40C7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402336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14A4A7B7-887C-1928-7E1C-056BD16B4F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4550" y="1097280"/>
            <a:ext cx="4032249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1B9D5ED-4B29-3979-5E8E-DC2FA4F1B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7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32C68C8E-2A65-67CB-FE2B-57E7B81B59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109538"/>
            <a:ext cx="4029075" cy="15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1" baseline="0">
                <a:solidFill>
                  <a:srgbClr val="46166B"/>
                </a:solidFill>
              </a:defRPr>
            </a:lvl1pPr>
            <a:lvl2pPr marL="146304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BA191C73-4478-ED52-E5EE-2B29BF2C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401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_Re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134CB4-0C13-1113-6190-626377C63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B8BDF71-50F2-C4D0-FF38-D255E2BED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  <a:noFill/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949D45-0939-1422-C12E-7DA066DB7F13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D4F1285-05B6-5ED8-BFE1-41852B3BEC75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2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OP 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07FFA4-4319-7548-87BF-9FAF6BC299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9C8E0B41-2167-0443-F7A4-36DDF54B13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343" y="1097280"/>
            <a:ext cx="402336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3FD83B2-D557-1B96-E552-713163A1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21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SOP Leader Bi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106424"/>
            <a:ext cx="2628900" cy="3200400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0D10F0E2-3F5A-D206-57C5-D312EDF844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29600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1" i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&lt;school name&gt;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7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C0FE46-7BD9-DE8F-6AB2-E2EB66584B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13B7FBCF-9E70-254F-FAE4-9050F7C89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11312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Today’s Agenda</a:t>
            </a:r>
          </a:p>
        </p:txBody>
      </p:sp>
      <p:sp>
        <p:nvSpPr>
          <p:cNvPr id="9" name="Content Placeholder 12">
            <a:extLst>
              <a:ext uri="{FF2B5EF4-FFF2-40B4-BE49-F238E27FC236}">
                <a16:creationId xmlns:a16="http://schemas.microsoft.com/office/drawing/2014/main" id="{6822379F-B8FF-333C-1DD8-A0DA72A0CE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822960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8410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_Divider Slide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&lt;Divider</a:t>
            </a:r>
            <a:br>
              <a:rPr lang="en-US" dirty="0"/>
            </a:br>
            <a:r>
              <a:rPr lang="en-US" dirty="0"/>
              <a:t>Section</a:t>
            </a:r>
            <a:br>
              <a:rPr lang="en-US" dirty="0"/>
            </a:br>
            <a:r>
              <a:rPr lang="en-US" dirty="0"/>
              <a:t>Title&gt;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04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dership Team_Divider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Meet our AMA </a:t>
            </a:r>
            <a:br>
              <a:rPr lang="en-US" dirty="0"/>
            </a:br>
            <a:r>
              <a:rPr lang="en-US" dirty="0"/>
              <a:t>local campus section </a:t>
            </a:r>
            <a:br>
              <a:rPr lang="en-US" dirty="0"/>
            </a:br>
            <a:r>
              <a:rPr lang="en-US" dirty="0"/>
              <a:t>leadership team!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7D1443-4890-9F72-1636-41E0E622FF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618" y="2333378"/>
            <a:ext cx="4596765" cy="96520"/>
          </a:xfrm>
          <a:prstGeom prst="rect">
            <a:avLst/>
          </a:prstGeom>
        </p:spPr>
      </p:pic>
      <p:sp>
        <p:nvSpPr>
          <p:cNvPr id="6" name="Content Placeholder 18">
            <a:extLst>
              <a:ext uri="{FF2B5EF4-FFF2-40B4-BE49-F238E27FC236}">
                <a16:creationId xmlns:a16="http://schemas.microsoft.com/office/drawing/2014/main" id="{A1B6650A-7891-85A3-B9E2-EBBE00D42BA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57200" y="2877794"/>
            <a:ext cx="8229600" cy="225062"/>
          </a:xfrm>
        </p:spPr>
        <p:txBody>
          <a:bodyPr/>
          <a:lstStyle>
            <a:lvl1pPr marL="0" indent="0" algn="ctr">
              <a:lnSpc>
                <a:spcPts val="1700"/>
              </a:lnSpc>
              <a:buNone/>
              <a:defRPr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0" indent="0">
              <a:buNone/>
              <a:defRPr>
                <a:solidFill>
                  <a:schemeClr val="bg1"/>
                </a:solidFill>
              </a:defRPr>
            </a:lvl4pPr>
            <a:lvl5pPr marL="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1103784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o is AMA_Divider"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0E381E-EDC0-B945-B0D8-214ADFAD0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099702-B047-0641-9BC8-4A92B20C9034}"/>
              </a:ext>
            </a:extLst>
          </p:cNvPr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3F0601-894A-4446-9F77-5D86DF22D152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rgbClr val="E5D3E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7">
            <a:extLst>
              <a:ext uri="{FF2B5EF4-FFF2-40B4-BE49-F238E27FC236}">
                <a16:creationId xmlns:a16="http://schemas.microsoft.com/office/drawing/2014/main" id="{204A674F-280D-A445-9C82-5D13A9E8F4A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72542"/>
            <a:ext cx="8229600" cy="1326004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ctr">
              <a:lnSpc>
                <a:spcPts val="3400"/>
              </a:lnSpc>
              <a:defRPr sz="33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>
                <a:latin typeface="Arial Black"/>
                <a:cs typeface="Arial Black" panose="020B0604020202020204" pitchFamily="34" charset="0"/>
              </a:rPr>
              <a:t>who is the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American Medical 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Association?</a:t>
            </a:r>
            <a:endParaRPr lang="en-US" b="0" dirty="0">
              <a:latin typeface="Arial Black"/>
              <a:cs typeface="Arial Black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742B9-0490-55E1-7740-3933728B89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5721D-F906-C495-B6A4-945B04C39D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6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106424"/>
            <a:ext cx="2628900" cy="3200400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581C472-5F53-D6D0-2035-7D768A9B17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7280"/>
            <a:ext cx="542925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6DF52-DAF0-834E-6AA8-63B9082AE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0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338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Column + 2-Line H1 + Image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F851695-C998-5C47-9A97-9356A1EBD5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57900" y="1282700"/>
            <a:ext cx="2628900" cy="3024124"/>
          </a:xfrm>
          <a:prstGeom prst="roundRect">
            <a:avLst>
              <a:gd name="adj" fmla="val 6276"/>
            </a:avLst>
          </a:prstGeom>
          <a:solidFill>
            <a:srgbClr val="FFFF00"/>
          </a:solidFill>
          <a:ln w="12700">
            <a:noFill/>
            <a:prstDash val="dash"/>
          </a:ln>
        </p:spPr>
        <p:txBody>
          <a:bodyPr anchor="ctr" anchorCtr="0"/>
          <a:lstStyle/>
          <a:p>
            <a:pPr lvl="0" indent="0" algn="ctr">
              <a:buNone/>
            </a:pPr>
            <a:r>
              <a:rPr lang="en-US">
                <a:latin typeface="Arial"/>
                <a:cs typeface="Arial"/>
              </a:rPr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A4A9EC8-A7CA-ACD6-746C-748882167EF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4600" y="1282700"/>
            <a:ext cx="2095500" cy="704850"/>
          </a:xfrm>
        </p:spPr>
        <p:txBody>
          <a:bodyPr/>
          <a:lstStyle>
            <a:lvl1pPr marL="0" indent="0" algn="ctr">
              <a:buNone/>
              <a:defRPr sz="1200" b="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0" indent="0" algn="ctr">
              <a:buNone/>
              <a:defRPr/>
            </a:lvl4pPr>
            <a:lvl5pPr marL="0" indent="0" algn="ctr">
              <a:buNone/>
              <a:defRPr/>
            </a:lvl5pPr>
          </a:lstStyle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photo(s) of yourself here showing off AMA or medical school activities. </a:t>
            </a:r>
          </a:p>
          <a:p>
            <a:pPr indent="0" algn="ctr">
              <a:buNone/>
            </a:pPr>
            <a:r>
              <a:rPr lang="en-US" dirty="0">
                <a:latin typeface="Arial"/>
                <a:cs typeface="Arial"/>
              </a:rPr>
              <a:t>Add slide per presenter/OL</a:t>
            </a:r>
            <a:endParaRPr lang="en-US" dirty="0"/>
          </a:p>
        </p:txBody>
      </p:sp>
      <p:sp>
        <p:nvSpPr>
          <p:cNvPr id="4" name="Content Placeholder 12">
            <a:extLst>
              <a:ext uri="{FF2B5EF4-FFF2-40B4-BE49-F238E27FC236}">
                <a16:creationId xmlns:a16="http://schemas.microsoft.com/office/drawing/2014/main" id="{3581C472-5F53-D6D0-2035-7D768A9B17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282700"/>
            <a:ext cx="5429250" cy="892552"/>
          </a:xfrm>
        </p:spPr>
        <p:txBody>
          <a:bodyPr/>
          <a:lstStyle>
            <a:lvl1pPr marL="228600" indent="-228600">
              <a:buFont typeface="System Font Regular"/>
              <a:buChar char="—"/>
              <a:defRPr sz="1600"/>
            </a:lvl1pPr>
            <a:lvl2pPr marL="457200" indent="-228600">
              <a:buFont typeface="System Font Regular"/>
              <a:buChar char="—"/>
              <a:defRPr sz="1600"/>
            </a:lvl2pPr>
            <a:lvl3pPr marL="685800" indent="-228600">
              <a:buFont typeface="System Font Regular"/>
              <a:buChar char="—"/>
              <a:defRPr sz="1600"/>
            </a:lvl3pPr>
            <a:lvl4pPr marL="228600" indent="-228600">
              <a:buFont typeface="System Font Regular"/>
              <a:buChar char="—"/>
              <a:defRPr sz="1600"/>
            </a:lvl4pPr>
            <a:lvl5pPr marL="228600" indent="-228600">
              <a:buFont typeface="System Font Regular"/>
              <a:buChar char="—"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6DF52-DAF0-834E-6AA8-63B9082AE4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65176"/>
            <a:ext cx="8229600" cy="70596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ts val="2700"/>
              </a:lnSpc>
              <a:defRPr sz="2600" b="1" i="0" baseline="0">
                <a:solidFill>
                  <a:srgbClr val="46166B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</p:spTree>
    <p:extLst>
      <p:ext uri="{BB962C8B-B14F-4D97-AF65-F5344CB8AC3E}">
        <p14:creationId xmlns:p14="http://schemas.microsoft.com/office/powerpoint/2010/main" val="2035994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6344" y="1098875"/>
            <a:ext cx="8220456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713232" y="4837176"/>
            <a:ext cx="2733412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" b="0" i="0" spc="10" baseline="0" dirty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rPr>
              <a:t>© 2024 American Medical Association. All rights reserved.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5EB82D-0108-7545-AD2D-9E45A41A8765}"/>
              </a:ext>
            </a:extLst>
          </p:cNvPr>
          <p:cNvCxnSpPr/>
          <p:nvPr userDrawn="1"/>
        </p:nvCxnSpPr>
        <p:spPr>
          <a:xfrm>
            <a:off x="457200" y="4457700"/>
            <a:ext cx="8229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BE0C47CF-E6D2-C25F-ABFD-D3C29E76C2A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742860" y="4667534"/>
            <a:ext cx="19558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0" r:id="rId2"/>
    <p:sldLayoutId id="2147483896" r:id="rId3"/>
    <p:sldLayoutId id="2147483879" r:id="rId4"/>
    <p:sldLayoutId id="2147483902" r:id="rId5"/>
    <p:sldLayoutId id="2147483898" r:id="rId6"/>
    <p:sldLayoutId id="2147483897" r:id="rId7"/>
    <p:sldLayoutId id="2147483899" r:id="rId8"/>
    <p:sldLayoutId id="2147483900" r:id="rId9"/>
    <p:sldLayoutId id="2147483885" r:id="rId10"/>
    <p:sldLayoutId id="2147483886" r:id="rId11"/>
    <p:sldLayoutId id="2147483887" r:id="rId12"/>
    <p:sldLayoutId id="2147483901" r:id="rId13"/>
    <p:sldLayoutId id="2147483888" r:id="rId14"/>
  </p:sldLayoutIdLst>
  <p:hf hdr="0" ftr="0" dt="0"/>
  <p:txStyles>
    <p:titleStyle>
      <a:lvl1pPr algn="l" defTabSz="914400" rtl="0" eaLnBrk="1" fontAlgn="t" latinLnBrk="0" hangingPunct="1">
        <a:lnSpc>
          <a:spcPct val="100000"/>
        </a:lnSpc>
        <a:spcBef>
          <a:spcPct val="0"/>
        </a:spcBef>
        <a:buNone/>
        <a:defRPr sz="3000" b="1" i="0" kern="1200" cap="all" spc="-50" baseline="0">
          <a:solidFill>
            <a:schemeClr val="accent1"/>
          </a:solidFill>
          <a:latin typeface="Arial Black" panose="020B0604020202020204" pitchFamily="34" charset="0"/>
          <a:ea typeface="Arial Black" panose="020B0604020202020204" pitchFamily="34" charset="0"/>
          <a:cs typeface="Arial Black" panose="020B0604020202020204" pitchFamily="34" charset="0"/>
        </a:defRPr>
      </a:lvl1pPr>
    </p:titleStyle>
    <p:bodyStyle>
      <a:lvl1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4572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6858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rgbClr val="595959"/>
          </a:solidFill>
          <a:latin typeface="Arial" charset="0"/>
          <a:ea typeface="Arial" charset="0"/>
          <a:cs typeface="Arial" charset="0"/>
        </a:defRPr>
      </a:lvl4pPr>
      <a:lvl5pPr marL="228600" indent="-228600" algn="l" defTabSz="914400" rtl="0" eaLnBrk="1" fontAlgn="t" latinLnBrk="0" hangingPunct="1">
        <a:lnSpc>
          <a:spcPct val="100000"/>
        </a:lnSpc>
        <a:spcBef>
          <a:spcPts val="0"/>
        </a:spcBef>
        <a:spcAft>
          <a:spcPts val="600"/>
        </a:spcAft>
        <a:buFont typeface="System Font Regular"/>
        <a:buChar char="—"/>
        <a:defRPr sz="1600" b="0" i="0" kern="1200" spc="-10" baseline="0">
          <a:solidFill>
            <a:srgbClr val="595959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96" userDrawn="1">
          <p15:clr>
            <a:srgbClr val="F26B43"/>
          </p15:clr>
        </p15:guide>
        <p15:guide id="2" orient="horz" pos="1474" userDrawn="1">
          <p15:clr>
            <a:srgbClr val="F26B43"/>
          </p15:clr>
        </p15:guide>
        <p15:guide id="3" orient="horz" pos="588" userDrawn="1">
          <p15:clr>
            <a:srgbClr val="F26B43"/>
          </p15:clr>
        </p15:guide>
        <p15:guide id="4" orient="horz" pos="372" userDrawn="1">
          <p15:clr>
            <a:srgbClr val="F26B43"/>
          </p15:clr>
        </p15:guide>
        <p15:guide id="5" orient="horz" pos="1918" userDrawn="1">
          <p15:clr>
            <a:srgbClr val="F26B43"/>
          </p15:clr>
        </p15:guide>
        <p15:guide id="6" orient="horz" pos="2140" userDrawn="1">
          <p15:clr>
            <a:srgbClr val="F26B43"/>
          </p15:clr>
        </p15:guide>
        <p15:guide id="7" orient="horz" pos="2806" userDrawn="1">
          <p15:clr>
            <a:srgbClr val="F26B43"/>
          </p15:clr>
        </p15:guide>
        <p15:guide id="8" orient="horz" pos="142" userDrawn="1">
          <p15:clr>
            <a:srgbClr val="F26B43"/>
          </p15:clr>
        </p15:guide>
        <p15:guide id="9" pos="1610" userDrawn="1">
          <p15:clr>
            <a:srgbClr val="5ACBF0"/>
          </p15:clr>
        </p15:guide>
        <p15:guide id="10" pos="1502" userDrawn="1">
          <p15:clr>
            <a:srgbClr val="5ACBF0"/>
          </p15:clr>
        </p15:guide>
        <p15:guide id="11" pos="1942" userDrawn="1">
          <p15:clr>
            <a:srgbClr val="C35EA4"/>
          </p15:clr>
        </p15:guide>
        <p15:guide id="12" pos="288" userDrawn="1">
          <p15:clr>
            <a:srgbClr val="C35EA4"/>
          </p15:clr>
        </p15:guide>
        <p15:guide id="13" pos="2050" userDrawn="1">
          <p15:clr>
            <a:srgbClr val="C35EA4"/>
          </p15:clr>
        </p15:guide>
        <p15:guide id="14" pos="2826" userDrawn="1">
          <p15:clr>
            <a:srgbClr val="5ACBF0"/>
          </p15:clr>
        </p15:guide>
        <p15:guide id="15" pos="2932" userDrawn="1">
          <p15:clr>
            <a:srgbClr val="5ACBF0"/>
          </p15:clr>
        </p15:guide>
        <p15:guide id="16" pos="3708" userDrawn="1">
          <p15:clr>
            <a:srgbClr val="C35EA4"/>
          </p15:clr>
        </p15:guide>
        <p15:guide id="17" pos="3816" userDrawn="1">
          <p15:clr>
            <a:srgbClr val="C35EA4"/>
          </p15:clr>
        </p15:guide>
        <p15:guide id="18" pos="4148" userDrawn="1">
          <p15:clr>
            <a:srgbClr val="5ACBF0"/>
          </p15:clr>
        </p15:guide>
        <p15:guide id="19" pos="4256" userDrawn="1">
          <p15:clr>
            <a:srgbClr val="5ACBF0"/>
          </p15:clr>
        </p15:guide>
        <p15:guide id="20" pos="5472" userDrawn="1">
          <p15:clr>
            <a:srgbClr val="C35EA4"/>
          </p15:clr>
        </p15:guide>
        <p15:guide id="21" orient="horz" pos="3094" userDrawn="1">
          <p15:clr>
            <a:srgbClr val="F26B43"/>
          </p15:clr>
        </p15:guide>
        <p15:guide id="22" orient="horz" pos="808" userDrawn="1">
          <p15:clr>
            <a:srgbClr val="F26B43"/>
          </p15:clr>
        </p15:guide>
        <p15:guide id="23" orient="horz" pos="1020" userDrawn="1">
          <p15:clr>
            <a:srgbClr val="F26B43"/>
          </p15:clr>
        </p15:guide>
        <p15:guide id="24" orient="horz" pos="1252" userDrawn="1">
          <p15:clr>
            <a:srgbClr val="F26B43"/>
          </p15:clr>
        </p15:guide>
        <p15:guide id="25" orient="horz" pos="2362" userDrawn="1">
          <p15:clr>
            <a:srgbClr val="F26B43"/>
          </p15:clr>
        </p15:guide>
        <p15:guide id="26" orient="horz" pos="25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158C6EB-704F-430D-D875-2140582CD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&lt;School Name&gt;</a:t>
            </a:r>
          </a:p>
        </p:txBody>
      </p:sp>
    </p:spTree>
    <p:extLst>
      <p:ext uri="{BB962C8B-B14F-4D97-AF65-F5344CB8AC3E}">
        <p14:creationId xmlns:p14="http://schemas.microsoft.com/office/powerpoint/2010/main" val="2678360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28316" t="12793" r="1927" b="17451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1954381"/>
          </a:xfrm>
        </p:spPr>
        <p:txBody>
          <a:bodyPr/>
          <a:lstStyle/>
          <a:p>
            <a:pPr marL="0" indent="0">
              <a:buClr>
                <a:schemeClr val="tx2"/>
              </a:buClr>
              <a:buNone/>
            </a:pPr>
            <a:r>
              <a:rPr lang="en-US" dirty="0"/>
              <a:t>Develop your leadership skills and enhance your CV 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Choose from 1000+ leadership positions </a:t>
            </a:r>
            <a:r>
              <a:rPr lang="en-US" dirty="0"/>
              <a:t>at the local, regional or national level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Get leadership training</a:t>
            </a:r>
            <a:r>
              <a:rPr lang="en-US" dirty="0"/>
              <a:t> through the AMA Leadership Learning Series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Network with peers and industry leaders </a:t>
            </a:r>
            <a:r>
              <a:rPr lang="en-US" dirty="0"/>
              <a:t>at </a:t>
            </a:r>
            <a:br>
              <a:rPr lang="en-US" dirty="0"/>
            </a:br>
            <a:r>
              <a:rPr lang="en-US" dirty="0"/>
              <a:t>member-only events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Stand out as a med student leader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8418"/>
            <a:ext cx="26289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networking at the 2023 AMA Interim Meeting in National Harbor, Md.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3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12348" t="15817" r="17129" b="13823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2523768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Present your research on a national platform and stay up </a:t>
            </a:r>
            <a:b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date on the latest in medicine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Enter the AMA Research Challenge </a:t>
            </a:r>
            <a:r>
              <a:rPr lang="en-US" dirty="0">
                <a:solidFill>
                  <a:srgbClr val="3F3F3F"/>
                </a:solidFill>
                <a:effectLst/>
                <a:latin typeface="Helvetica" pitchFamily="2" charset="0"/>
              </a:rPr>
              <a:t>and join nearly 1,000 medical students from nearly 200 schools in competing for $10,000</a:t>
            </a:r>
            <a:endParaRPr lang="en-US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from the profession’s best 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your subscription to </a:t>
            </a:r>
            <a:r>
              <a:rPr lang="en-US" i="1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JAMA</a:t>
            </a:r>
            <a:r>
              <a:rPr lang="en-US" sz="1200" i="1" baseline="150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11 specialty journals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Get expert advice</a:t>
            </a: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how to present your research and make it stand out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Advance your research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6162"/>
            <a:ext cx="26289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Dr. Ehrenfeld alongside the panel of judges—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Dr. </a:t>
            </a:r>
            <a:r>
              <a:rPr lang="en-US" sz="1000" b="1" dirty="0" err="1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Bibbins</a:t>
            </a: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-Domingo, Dr. Chen, Dr. Desai—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for the 2023 AMA Research Challenge Finals.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73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Content Placeholder 40">
            <a:extLst>
              <a:ext uri="{FF2B5EF4-FFF2-40B4-BE49-F238E27FC236}">
                <a16:creationId xmlns:a16="http://schemas.microsoft.com/office/drawing/2014/main" id="{4CF736A9-8042-6F12-3F2C-7B9CE63FA67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l="5835" t="8980" r="5835" b="2894"/>
          <a:stretch/>
        </p:blipFill>
        <p:spPr>
          <a:xfrm>
            <a:off x="6057900" y="1440180"/>
            <a:ext cx="2628900" cy="1748543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440180"/>
            <a:ext cx="5429250" cy="227754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Learn to advocate for the issues you care about through hands-on training and events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Connect with peers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who have a passion for advocacy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AMA Medical Student Section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Meet with legislators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on Capitol Hill at the AMA Medical Student Advocacy Conference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Influence policy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a national level at the AMA Annual and Interim Meetings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357981"/>
          </a:xfrm>
        </p:spPr>
        <p:txBody>
          <a:bodyPr/>
          <a:lstStyle/>
          <a:p>
            <a:r>
              <a:rPr lang="en-US" dirty="0"/>
              <a:t>Shape the future of medicine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87224C7-B7D4-F4E3-3863-277030F49521}"/>
              </a:ext>
            </a:extLst>
          </p:cNvPr>
          <p:cNvSpPr txBox="1"/>
          <p:nvPr/>
        </p:nvSpPr>
        <p:spPr>
          <a:xfrm>
            <a:off x="6057900" y="3316162"/>
            <a:ext cx="262890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convene in Washington, D.C. 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at the 2024 Medical Student Advocacy Conference.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7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AB31DC-7CD6-F87A-8B96-5C86B7A026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BA9BB2ED-58C4-6ECE-C99C-479FE83B6D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619384"/>
            <a:ext cx="5429250" cy="284693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Wherever you are on the road to residency, we have resources to help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Search, save and rank programs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on FREIDA</a:t>
            </a:r>
            <a:r>
              <a:rPr lang="en-US" sz="1600" i="1" spc="-500" baseline="15000" dirty="0">
                <a:solidFill>
                  <a:srgbClr val="3F3F3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b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AMA Residency Database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Navigate the application process </a:t>
            </a:r>
            <a:r>
              <a:rPr lang="en-US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with our member-only “AMA Road to Residency Guide”</a:t>
            </a:r>
          </a:p>
          <a:p>
            <a:pPr>
              <a:buClr>
                <a:schemeClr val="tx2"/>
              </a:buClr>
            </a:pPr>
            <a:r>
              <a:rPr lang="en-US" sz="1600" b="1" i="0" u="none" strike="noStrike">
                <a:solidFill>
                  <a:srgbClr val="009DDC"/>
                </a:solidFill>
                <a:effectLst/>
                <a:latin typeface="Arial" panose="020B0604020202020204" pitchFamily="34" charset="0"/>
              </a:rPr>
              <a:t>Get help identifying loan repayment options</a:t>
            </a:r>
            <a:r>
              <a:rPr lang="en-US" sz="1600" b="0" i="0" u="none" strike="noStrike">
                <a:solidFill>
                  <a:srgbClr val="009DD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6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with a free consultation and discounted membership through Laurel Road</a:t>
            </a:r>
            <a:endParaRPr lang="en-US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Clr>
                <a:schemeClr val="tx2"/>
              </a:buClr>
              <a:buNone/>
            </a:pPr>
            <a:endParaRPr lang="en-US" dirty="0">
              <a:solidFill>
                <a:srgbClr val="3F3F3F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FBC86BC-2F17-862A-5AD1-CC96FEA9D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0889"/>
            <a:ext cx="8229600" cy="705962"/>
          </a:xfrm>
        </p:spPr>
        <p:txBody>
          <a:bodyPr/>
          <a:lstStyle/>
          <a:p>
            <a:r>
              <a:rPr lang="en-US" dirty="0"/>
              <a:t>Prepare for residency and find </a:t>
            </a:r>
            <a:br>
              <a:rPr lang="en-US" dirty="0"/>
            </a:br>
            <a:r>
              <a:rPr lang="en-US" dirty="0"/>
              <a:t>your perfect match</a:t>
            </a:r>
          </a:p>
        </p:txBody>
      </p:sp>
      <p:sp>
        <p:nvSpPr>
          <p:cNvPr id="35" name="Content Placeholder 29">
            <a:extLst>
              <a:ext uri="{FF2B5EF4-FFF2-40B4-BE49-F238E27FC236}">
                <a16:creationId xmlns:a16="http://schemas.microsoft.com/office/drawing/2014/main" id="{4902377F-8464-9805-223B-A7A98A04F1D3}"/>
              </a:ext>
            </a:extLst>
          </p:cNvPr>
          <p:cNvSpPr txBox="1">
            <a:spLocks/>
          </p:cNvSpPr>
          <p:nvPr/>
        </p:nvSpPr>
        <p:spPr>
          <a:xfrm>
            <a:off x="457200" y="699040"/>
            <a:ext cx="8229600" cy="89255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06CCA31-ED6D-2BD9-4700-0B163BDDA5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pic>
        <p:nvPicPr>
          <p:cNvPr id="7" name="Content Placeholder 40">
            <a:extLst>
              <a:ext uri="{FF2B5EF4-FFF2-40B4-BE49-F238E27FC236}">
                <a16:creationId xmlns:a16="http://schemas.microsoft.com/office/drawing/2014/main" id="{30B27111-8AC8-7F4A-96EC-D5AEE609B1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rcRect l="11092" t="6600" r="1885" b="6711"/>
          <a:stretch/>
        </p:blipFill>
        <p:spPr>
          <a:xfrm>
            <a:off x="6057900" y="1619250"/>
            <a:ext cx="2628900" cy="174854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B140D2-9402-347F-4480-827B5D2C6205}"/>
              </a:ext>
            </a:extLst>
          </p:cNvPr>
          <p:cNvSpPr txBox="1"/>
          <p:nvPr/>
        </p:nvSpPr>
        <p:spPr>
          <a:xfrm>
            <a:off x="6057900" y="3495232"/>
            <a:ext cx="26289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Med students celebrate during Match </a:t>
            </a:r>
            <a:b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</a:br>
            <a:r>
              <a:rPr lang="en-US" sz="1000" b="1" dirty="0">
                <a:solidFill>
                  <a:srgbClr val="45166A"/>
                </a:solidFill>
                <a:effectLst/>
                <a:latin typeface="Myriad Pro" panose="020B0503030403020204" pitchFamily="34" charset="0"/>
              </a:rPr>
              <a:t>Day 2024.</a:t>
            </a:r>
            <a:endParaRPr lang="en-US" sz="1000" dirty="0">
              <a:solidFill>
                <a:srgbClr val="45166A"/>
              </a:solidFill>
              <a:effectLst/>
              <a:latin typeface="Myriad Pro Light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973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lang="en-US"/>
            </a:defPPr>
            <a:lvl1pPr marL="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514350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fld id="{DA05D499-8038-C642-91E0-FF7B8677CF19}" type="slidenum">
              <a:rPr lang="en-US">
                <a:solidFill>
                  <a:srgbClr val="000000"/>
                </a:solidFill>
              </a:rPr>
              <a:pPr defTabSz="457189"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A6C41B-86D5-A664-43EA-74AE0EA2DFFB}"/>
              </a:ext>
            </a:extLst>
          </p:cNvPr>
          <p:cNvSpPr txBox="1"/>
          <p:nvPr/>
        </p:nvSpPr>
        <p:spPr>
          <a:xfrm flipH="1">
            <a:off x="456818" y="4308675"/>
            <a:ext cx="779041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r>
              <a:rPr lang="en-US" sz="600">
                <a:solidFill>
                  <a:srgbClr val="A1A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Limit one (1) Welcome gift per eligible four-year AMA student membership. Subject to change. While supplies last.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6EE0D0-445E-5008-254A-B9CFE714580F}"/>
              </a:ext>
            </a:extLst>
          </p:cNvPr>
          <p:cNvSpPr txBox="1"/>
          <p:nvPr/>
        </p:nvSpPr>
        <p:spPr>
          <a:xfrm>
            <a:off x="1884948" y="-553453"/>
            <a:ext cx="13854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189"/>
            <a:endParaRPr lang="en-US" sz="1800">
              <a:solidFill>
                <a:srgbClr val="595959"/>
              </a:solidFill>
              <a:latin typeface="Calibri"/>
            </a:endParaRPr>
          </a:p>
        </p:txBody>
      </p:sp>
      <p:sp>
        <p:nvSpPr>
          <p:cNvPr id="41" name="Content Placeholder 10">
            <a:extLst>
              <a:ext uri="{FF2B5EF4-FFF2-40B4-BE49-F238E27FC236}">
                <a16:creationId xmlns:a16="http://schemas.microsoft.com/office/drawing/2014/main" id="{46A40DF2-0E7D-481B-AD59-9E6DD934B81A}"/>
              </a:ext>
            </a:extLst>
          </p:cNvPr>
          <p:cNvSpPr txBox="1">
            <a:spLocks/>
          </p:cNvSpPr>
          <p:nvPr/>
        </p:nvSpPr>
        <p:spPr>
          <a:xfrm>
            <a:off x="6761533" y="2550080"/>
            <a:ext cx="1927225" cy="182742"/>
          </a:xfrm>
          <a:prstGeom prst="rect">
            <a:avLst/>
          </a:prstGeom>
          <a:ln>
            <a:noFill/>
          </a:ln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lnSpc>
                <a:spcPts val="14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endParaRPr lang="en-US" sz="1000" b="1" spc="-1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FC8FCE-2E2C-2E62-4AA1-B96E7D2D7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41" y="1648817"/>
            <a:ext cx="940341" cy="1084005"/>
          </a:xfrm>
          <a:prstGeom prst="rect">
            <a:avLst/>
          </a:prstGeom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894AFA-4D16-7AA0-40B9-4E620863F6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9" t="21674" r="5730" b="30181"/>
          <a:stretch/>
        </p:blipFill>
        <p:spPr>
          <a:xfrm>
            <a:off x="4742645" y="1932953"/>
            <a:ext cx="1780504" cy="302653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blue and black logo&#10;&#10;Description automatically generated">
            <a:extLst>
              <a:ext uri="{FF2B5EF4-FFF2-40B4-BE49-F238E27FC236}">
                <a16:creationId xmlns:a16="http://schemas.microsoft.com/office/drawing/2014/main" id="{6C0C1A7B-CD5B-D10D-035D-076781518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1" y="1941727"/>
            <a:ext cx="1930400" cy="293413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B92224-F20D-7096-348A-5D4742259211}"/>
              </a:ext>
            </a:extLst>
          </p:cNvPr>
          <p:cNvSpPr txBox="1"/>
          <p:nvPr/>
        </p:nvSpPr>
        <p:spPr>
          <a:xfrm>
            <a:off x="2555875" y="2782574"/>
            <a:ext cx="1930400" cy="273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25% off any Sketchy subscription, 6-, 12- or 24-month plans</a:t>
            </a:r>
            <a:endParaRPr lang="en-US" sz="900" b="1" spc="-10" dirty="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BE1BF9-BBBB-FBEA-B387-6BA61B49AD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913170" y="1934199"/>
            <a:ext cx="1209041" cy="301752"/>
          </a:xfrm>
          <a:prstGeom prst="rect">
            <a:avLst/>
          </a:prstGeom>
          <a:ln>
            <a:noFill/>
          </a:ln>
        </p:spPr>
      </p:pic>
      <p:sp>
        <p:nvSpPr>
          <p:cNvPr id="5" name="Title 33">
            <a:extLst>
              <a:ext uri="{FF2B5EF4-FFF2-40B4-BE49-F238E27FC236}">
                <a16:creationId xmlns:a16="http://schemas.microsoft.com/office/drawing/2014/main" id="{CE1A9927-1A2D-6D9C-1952-9CC92A93E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59714"/>
          </a:xfrm>
        </p:spPr>
        <p:txBody>
          <a:bodyPr/>
          <a:lstStyle/>
          <a:p>
            <a:r>
              <a:rPr lang="en-US" dirty="0"/>
              <a:t>Membership Welcome gifts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539B5B-4703-9E8B-2985-11C1AED4A6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4647" y="1282558"/>
            <a:ext cx="25400" cy="2527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37169A3-B055-AFA1-7BC5-FDBC279A05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6676" y="1282558"/>
            <a:ext cx="25400" cy="2527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D5EB06B-BCE8-C3C2-07E9-2233A5ED0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0048" y="1282558"/>
            <a:ext cx="25400" cy="25273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0E1DFD3-0CDD-2321-82F3-0D2709C6FBC3}"/>
              </a:ext>
            </a:extLst>
          </p:cNvPr>
          <p:cNvSpPr txBox="1"/>
          <p:nvPr/>
        </p:nvSpPr>
        <p:spPr>
          <a:xfrm>
            <a:off x="457200" y="2782574"/>
            <a:ext cx="1927225" cy="273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/>
                <a:cs typeface="Arial"/>
              </a:rPr>
              <a:t>First Aid for the USMLE 2024 (or pre-order 2025)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5B3E2D-7803-DCD0-CE2D-765C283B9459}"/>
              </a:ext>
            </a:extLst>
          </p:cNvPr>
          <p:cNvSpPr txBox="1"/>
          <p:nvPr/>
        </p:nvSpPr>
        <p:spPr>
          <a:xfrm>
            <a:off x="4648200" y="2782574"/>
            <a:ext cx="1930400" cy="55521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$60 off </a:t>
            </a:r>
            <a:b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900" b="1" spc="-10" dirty="0" err="1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UWorld</a:t>
            </a: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USMLE</a:t>
            </a:r>
            <a:r>
              <a:rPr lang="en-US" sz="900" b="1" spc="-10" baseline="300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COMLEX-USA</a:t>
            </a:r>
            <a:r>
              <a:rPr lang="en-US" sz="900" b="1" spc="-10" baseline="300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b="1" spc="-10" dirty="0" err="1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QBanks</a:t>
            </a:r>
            <a:endParaRPr lang="en-US" sz="900" b="1" spc="-10" dirty="0">
              <a:solidFill>
                <a:srgbClr val="4616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E0BBD-E365-9CE7-480C-EF349CD297B0}"/>
              </a:ext>
            </a:extLst>
          </p:cNvPr>
          <p:cNvSpPr txBox="1"/>
          <p:nvPr/>
        </p:nvSpPr>
        <p:spPr>
          <a:xfrm>
            <a:off x="6756400" y="2782574"/>
            <a:ext cx="1930400" cy="27308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3-month subscription </a:t>
            </a:r>
          </a:p>
          <a:p>
            <a:pPr algn="ctr" defTabSz="457189">
              <a:lnSpc>
                <a:spcPts val="1100"/>
              </a:lnSpc>
              <a:buClr>
                <a:srgbClr val="009DDC"/>
              </a:buClr>
              <a:buSzPct val="115000"/>
            </a:pPr>
            <a:r>
              <a:rPr lang="en-US" sz="900" b="1" spc="-1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Steps 1 or 2–3</a:t>
            </a:r>
          </a:p>
        </p:txBody>
      </p:sp>
      <p:sp>
        <p:nvSpPr>
          <p:cNvPr id="28" name="Content Placeholder 29">
            <a:extLst>
              <a:ext uri="{FF2B5EF4-FFF2-40B4-BE49-F238E27FC236}">
                <a16:creationId xmlns:a16="http://schemas.microsoft.com/office/drawing/2014/main" id="{29DBEB9E-0D5B-6705-0295-76EB5485E909}"/>
              </a:ext>
            </a:extLst>
          </p:cNvPr>
          <p:cNvSpPr txBox="1">
            <a:spLocks/>
          </p:cNvSpPr>
          <p:nvPr/>
        </p:nvSpPr>
        <p:spPr>
          <a:xfrm>
            <a:off x="457199" y="933451"/>
            <a:ext cx="8275627" cy="3492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dirty="0"/>
              <a:t>Select any one of these top-tier study aids when you join the American Medical Association</a:t>
            </a:r>
            <a:r>
              <a:rPr lang="en-US" spc="-330" dirty="0"/>
              <a:t>.</a:t>
            </a:r>
            <a:r>
              <a:rPr lang="en-US" spc="-330" baseline="15000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2933779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3735ED-5A71-A078-C71B-67299828871F}"/>
              </a:ext>
            </a:extLst>
          </p:cNvPr>
          <p:cNvGrpSpPr/>
          <p:nvPr/>
        </p:nvGrpSpPr>
        <p:grpSpPr>
          <a:xfrm>
            <a:off x="457200" y="1571766"/>
            <a:ext cx="4019933" cy="1233671"/>
            <a:chOff x="466342" y="1478210"/>
            <a:chExt cx="4019933" cy="1233671"/>
          </a:xfrm>
        </p:grpSpPr>
        <p:sp>
          <p:nvSpPr>
            <p:cNvPr id="5" name="Content Placeholder 3">
              <a:extLst>
                <a:ext uri="{FF2B5EF4-FFF2-40B4-BE49-F238E27FC236}">
                  <a16:creationId xmlns:a16="http://schemas.microsoft.com/office/drawing/2014/main" id="{689944A3-EFFF-4F6C-07C5-60781EC61DFD}"/>
                </a:ext>
              </a:extLst>
            </p:cNvPr>
            <p:cNvSpPr txBox="1">
              <a:spLocks/>
            </p:cNvSpPr>
            <p:nvPr/>
          </p:nvSpPr>
          <p:spPr>
            <a:xfrm>
              <a:off x="466342" y="1478210"/>
              <a:ext cx="4019933" cy="1233671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137160" indent="-13716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6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283464" indent="-13716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4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411480" indent="-109728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2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521208" indent="-109728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10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612648" indent="-91440" algn="l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/>
                <a:buChar char="•"/>
                <a:defRPr sz="800" b="0" i="0" kern="1200" spc="-10" baseline="0">
                  <a:solidFill>
                    <a:srgbClr val="595959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2800"/>
                </a:lnSpc>
                <a:spcAft>
                  <a:spcPts val="1200"/>
                </a:spcAft>
                <a:buFont typeface="Arial"/>
                <a:buNone/>
              </a:pPr>
              <a:r>
                <a:rPr lang="en-US" sz="2400" dirty="0">
                  <a:solidFill>
                    <a:schemeClr val="accent1"/>
                  </a:solidFill>
                </a:rPr>
                <a:t>Four-year medical student</a:t>
              </a:r>
              <a:br>
                <a:rPr lang="en-US" sz="2400" dirty="0">
                  <a:solidFill>
                    <a:schemeClr val="accent1"/>
                  </a:solidFill>
                </a:rPr>
              </a:br>
              <a:r>
                <a:rPr lang="en-US" sz="2400" dirty="0">
                  <a:solidFill>
                    <a:schemeClr val="accent1"/>
                  </a:solidFill>
                </a:rPr>
                <a:t>membership, only </a:t>
              </a:r>
            </a:p>
            <a:p>
              <a:pPr marL="0" indent="0">
                <a:lnSpc>
                  <a:spcPts val="2800"/>
                </a:lnSpc>
                <a:spcAft>
                  <a:spcPts val="0"/>
                </a:spcAft>
                <a:buFont typeface="Arial"/>
                <a:buNone/>
              </a:pPr>
              <a:r>
                <a:rPr lang="en-US" sz="2400" dirty="0">
                  <a:solidFill>
                    <a:srgbClr val="46166B"/>
                  </a:solidFill>
                </a:rPr>
                <a:t>That’s</a:t>
              </a:r>
              <a:r>
                <a:rPr lang="en-US" sz="2400" dirty="0">
                  <a:solidFill>
                    <a:schemeClr val="accent1"/>
                  </a:solidFill>
                </a:rPr>
                <a:t> just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80FEBC-C895-4E02-C663-82E1E6559F50}"/>
                </a:ext>
              </a:extLst>
            </p:cNvPr>
            <p:cNvSpPr txBox="1"/>
            <p:nvPr/>
          </p:nvSpPr>
          <p:spPr>
            <a:xfrm>
              <a:off x="2941270" y="1821208"/>
              <a:ext cx="725855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en-US" sz="2400" b="1" u="none" strike="noStrike" kern="1200" cap="none" spc="0" normalizeH="0" baseline="0" noProof="0" dirty="0">
                  <a:ln>
                    <a:noFill/>
                  </a:ln>
                  <a:solidFill>
                    <a:srgbClr val="009DDC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$68</a:t>
              </a:r>
              <a:r>
                <a:rPr kumimoji="0" lang="en-US" sz="2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89ED6EA-9CE2-202B-0AC4-EA6223D38C5C}"/>
                </a:ext>
              </a:extLst>
            </p:cNvPr>
            <p:cNvSpPr txBox="1"/>
            <p:nvPr/>
          </p:nvSpPr>
          <p:spPr>
            <a:xfrm>
              <a:off x="1931194" y="2326033"/>
              <a:ext cx="1891080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kumimoji="0" lang="en-US" sz="2400" b="1" u="none" strike="noStrike" kern="1200" cap="none" spc="-50" normalizeH="0" noProof="0" dirty="0">
                  <a:ln>
                    <a:noFill/>
                  </a:ln>
                  <a:solidFill>
                    <a:srgbClr val="009DDC"/>
                  </a:solidFill>
                  <a:effectLst/>
                  <a:uLnTx/>
                  <a:uFillTx/>
                  <a:latin typeface="Arial Black" panose="020B0604020202020204" pitchFamily="34" charset="0"/>
                  <a:cs typeface="Arial Black" panose="020B0604020202020204" pitchFamily="34" charset="0"/>
                </a:rPr>
                <a:t>$17 a year</a:t>
              </a:r>
              <a:r>
                <a:rPr kumimoji="0" lang="en-US" sz="2400" u="none" strike="noStrike" kern="1200" cap="none" spc="-50" normalizeH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pc="-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3" name="Picture 22" descr="Qr code&#10;&#10;Description automatically generated">
            <a:extLst>
              <a:ext uri="{FF2B5EF4-FFF2-40B4-BE49-F238E27FC236}">
                <a16:creationId xmlns:a16="http://schemas.microsoft.com/office/drawing/2014/main" id="{F3AC9556-CC84-8DCD-37DA-6EE8520AF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745" y="1611419"/>
            <a:ext cx="2122604" cy="21117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D16706-46BA-58AD-5D5D-44A6EB3D8645}"/>
              </a:ext>
            </a:extLst>
          </p:cNvPr>
          <p:cNvSpPr txBox="1"/>
          <p:nvPr/>
        </p:nvSpPr>
        <p:spPr>
          <a:xfrm>
            <a:off x="451499" y="3086871"/>
            <a:ext cx="3093347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</a:t>
            </a:r>
            <a:r>
              <a:rPr lang="en-US" sz="2400" b="1" dirty="0">
                <a:solidFill>
                  <a:srgbClr val="009DD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MSOP</a:t>
            </a:r>
            <a:r>
              <a:rPr lang="en-US" sz="2400" dirty="0">
                <a:solidFill>
                  <a:srgbClr val="4616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400" b="1" dirty="0">
                <a:solidFill>
                  <a:srgbClr val="009DD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62802</a:t>
            </a:r>
          </a:p>
        </p:txBody>
      </p:sp>
      <p:sp>
        <p:nvSpPr>
          <p:cNvPr id="6" name="Title 33">
            <a:extLst>
              <a:ext uri="{FF2B5EF4-FFF2-40B4-BE49-F238E27FC236}">
                <a16:creationId xmlns:a16="http://schemas.microsoft.com/office/drawing/2014/main" id="{C75B16E8-5E99-0FB8-A8B1-ADB170A4B7FF}"/>
              </a:ext>
            </a:extLst>
          </p:cNvPr>
          <p:cNvSpPr txBox="1">
            <a:spLocks/>
          </p:cNvSpPr>
          <p:nvPr/>
        </p:nvSpPr>
        <p:spPr>
          <a:xfrm>
            <a:off x="457200" y="265176"/>
            <a:ext cx="8229600" cy="35971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fontAlgn="t" latinLnBrk="0" hangingPunct="1">
              <a:lnSpc>
                <a:spcPts val="2700"/>
              </a:lnSpc>
              <a:spcBef>
                <a:spcPct val="0"/>
              </a:spcBef>
              <a:buNone/>
              <a:defRPr sz="2600" b="1" i="0" kern="1200" cap="all" spc="-50" baseline="0">
                <a:solidFill>
                  <a:srgbClr val="46166B"/>
                </a:solidFill>
                <a:latin typeface="Arial Black" panose="020B0604020202020204" pitchFamily="34" charset="0"/>
                <a:ea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Join today and select your gift.</a:t>
            </a:r>
          </a:p>
        </p:txBody>
      </p:sp>
      <p:sp>
        <p:nvSpPr>
          <p:cNvPr id="7" name="Content Placeholder 29">
            <a:extLst>
              <a:ext uri="{FF2B5EF4-FFF2-40B4-BE49-F238E27FC236}">
                <a16:creationId xmlns:a16="http://schemas.microsoft.com/office/drawing/2014/main" id="{D4D1EE9F-D9EB-D286-8914-DD21BE5E0301}"/>
              </a:ext>
            </a:extLst>
          </p:cNvPr>
          <p:cNvSpPr txBox="1">
            <a:spLocks/>
          </p:cNvSpPr>
          <p:nvPr/>
        </p:nvSpPr>
        <p:spPr>
          <a:xfrm>
            <a:off x="457199" y="933450"/>
            <a:ext cx="8275627" cy="349250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tx2"/>
              </a:buClr>
              <a:buNone/>
            </a:pPr>
            <a:r>
              <a:rPr lang="en-US" dirty="0"/>
              <a:t>Supporting you today. Protecting your future.</a:t>
            </a:r>
          </a:p>
          <a:p>
            <a:pPr marL="0" indent="0">
              <a:buClr>
                <a:schemeClr val="tx2"/>
              </a:buClr>
              <a:buNone/>
            </a:pPr>
            <a:endParaRPr lang="en-US" dirty="0"/>
          </a:p>
        </p:txBody>
      </p:sp>
      <p:pic>
        <p:nvPicPr>
          <p:cNvPr id="13" name="Picture 12" descr="A red sign with white letters&#10;&#10;Description automatically generated">
            <a:extLst>
              <a:ext uri="{FF2B5EF4-FFF2-40B4-BE49-F238E27FC236}">
                <a16:creationId xmlns:a16="http://schemas.microsoft.com/office/drawing/2014/main" id="{8902E845-DA99-B20E-0447-F50A0543D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194" y="1316488"/>
            <a:ext cx="9652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35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02336290-2636-002F-B7E5-09122F8C6763}"/>
              </a:ext>
            </a:extLst>
          </p:cNvPr>
          <p:cNvSpPr txBox="1">
            <a:spLocks/>
          </p:cNvSpPr>
          <p:nvPr/>
        </p:nvSpPr>
        <p:spPr>
          <a:xfrm>
            <a:off x="466343" y="1466913"/>
            <a:ext cx="8220456" cy="3808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800"/>
              </a:lnSpc>
              <a:spcAft>
                <a:spcPts val="0"/>
              </a:spcAft>
              <a:buFont typeface="Arial"/>
              <a:buNone/>
            </a:pPr>
            <a:r>
              <a:rPr lang="en-US" sz="5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8E3125-498F-8712-0908-FC03FFA1A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1338" y="4691992"/>
            <a:ext cx="184731" cy="255049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 b="1" spc="-1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DA05D499-8038-C642-91E0-FF7B8677CF1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9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4958082F-F1AA-73CE-7939-F9DDD42FDC5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54550" y="1106424"/>
            <a:ext cx="4032250" cy="3200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436444E-A4AC-28AA-0F11-201F5721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369332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0DFFB17-987D-2E90-A7F5-F5198429356A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7EA1A76-5718-0A36-4ABA-99BA877AFDD3}"/>
              </a:ext>
            </a:extLst>
          </p:cNvPr>
          <p:cNvSpPr txBox="1">
            <a:spLocks/>
          </p:cNvSpPr>
          <p:nvPr/>
        </p:nvSpPr>
        <p:spPr>
          <a:xfrm>
            <a:off x="457200" y="1096963"/>
            <a:ext cx="4029075" cy="89255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&lt;Year in school&gt;</a:t>
            </a:r>
          </a:p>
          <a:p>
            <a:pPr marL="0" indent="0">
              <a:buNone/>
            </a:pPr>
            <a:r>
              <a:rPr lang="en-US" dirty="0"/>
              <a:t>&lt;Potential area of study/rotations&gt;</a:t>
            </a:r>
          </a:p>
          <a:p>
            <a:pPr marL="0" indent="0">
              <a:buNone/>
            </a:pPr>
            <a:r>
              <a:rPr lang="en-US" dirty="0"/>
              <a:t>&lt;Involvement with AMA&gt;</a:t>
            </a:r>
          </a:p>
        </p:txBody>
      </p:sp>
    </p:spTree>
    <p:extLst>
      <p:ext uri="{BB962C8B-B14F-4D97-AF65-F5344CB8AC3E}">
        <p14:creationId xmlns:p14="http://schemas.microsoft.com/office/powerpoint/2010/main" val="1281612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56804-14E4-740F-0D22-CF745809D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4" name="Title 23">
            <a:extLst>
              <a:ext uri="{FF2B5EF4-FFF2-40B4-BE49-F238E27FC236}">
                <a16:creationId xmlns:a16="http://schemas.microsoft.com/office/drawing/2014/main" id="{FF302236-6E58-C248-F419-EF05A619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0FEB65-8A58-8405-2DB5-5D0AA280CF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96963"/>
            <a:ext cx="8229600" cy="3077766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Meet our AMA local campus section leaders</a:t>
            </a:r>
          </a:p>
          <a:p>
            <a:r>
              <a:rPr lang="en-US" dirty="0"/>
              <a:t>Who is the American Medical Association?</a:t>
            </a:r>
          </a:p>
          <a:p>
            <a:r>
              <a:rPr lang="en-US" dirty="0"/>
              <a:t>How can the AMA help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</a:t>
            </a:r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distinguish yourself and </a:t>
            </a:r>
            <a:b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succeed in medical school?</a:t>
            </a:r>
          </a:p>
          <a:p>
            <a:pPr lvl="1"/>
            <a:r>
              <a:rPr lang="en-US" dirty="0"/>
              <a:t>Leadership</a:t>
            </a:r>
          </a:p>
          <a:p>
            <a:pPr lvl="1"/>
            <a:r>
              <a:rPr lang="en-US" dirty="0"/>
              <a:t>Research</a:t>
            </a:r>
          </a:p>
          <a:p>
            <a:pPr lvl="1"/>
            <a:r>
              <a:rPr lang="en-US" dirty="0"/>
              <a:t>Advocacy</a:t>
            </a:r>
          </a:p>
          <a:p>
            <a:pPr lvl="1"/>
            <a:r>
              <a:rPr lang="en-US" dirty="0"/>
              <a:t>Match</a:t>
            </a:r>
          </a:p>
          <a:p>
            <a:r>
              <a:rPr lang="en-US" dirty="0"/>
              <a:t> Questions</a:t>
            </a:r>
          </a:p>
          <a:p>
            <a:r>
              <a:rPr lang="en-US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Join today!</a:t>
            </a:r>
          </a:p>
        </p:txBody>
      </p:sp>
    </p:spTree>
    <p:extLst>
      <p:ext uri="{BB962C8B-B14F-4D97-AF65-F5344CB8AC3E}">
        <p14:creationId xmlns:p14="http://schemas.microsoft.com/office/powerpoint/2010/main" val="48551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52EAFE-A178-72A5-DEF7-2585BBEE9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231AF9-06C4-C645-0B40-9566FD7CC1E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&lt;School Name&gt;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E5315BCB-43F7-7FC8-EBDA-F5A5E6E2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our AMA </a:t>
            </a:r>
            <a:br>
              <a:rPr lang="en-US" dirty="0"/>
            </a:br>
            <a:r>
              <a:rPr lang="en-US" dirty="0"/>
              <a:t>local campus section </a:t>
            </a:r>
            <a:br>
              <a:rPr lang="en-US" dirty="0"/>
            </a:br>
            <a:r>
              <a:rPr lang="en-US" dirty="0"/>
              <a:t>leadership team!</a:t>
            </a:r>
          </a:p>
        </p:txBody>
      </p:sp>
    </p:spTree>
    <p:extLst>
      <p:ext uri="{BB962C8B-B14F-4D97-AF65-F5344CB8AC3E}">
        <p14:creationId xmlns:p14="http://schemas.microsoft.com/office/powerpoint/2010/main" val="347202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ontent Placeholder 43">
            <a:extLst>
              <a:ext uri="{FF2B5EF4-FFF2-40B4-BE49-F238E27FC236}">
                <a16:creationId xmlns:a16="http://schemas.microsoft.com/office/drawing/2014/main" id="{E356EF30-5D0C-71D0-35E7-0A4F1DE6A2EA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A0AC67-5157-5A18-2E36-83B6ED21DC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61338" y="4691992"/>
            <a:ext cx="184731" cy="255049"/>
          </a:xfrm>
        </p:spPr>
        <p:txBody>
          <a:bodyPr/>
          <a:lstStyle/>
          <a:p>
            <a:fld id="{DA05D499-8038-C642-91E0-FF7B8677CF1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C166581A-2FBF-FE94-4DAF-8313B8091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176"/>
            <a:ext cx="8229600" cy="461665"/>
          </a:xfrm>
        </p:spPr>
        <p:txBody>
          <a:bodyPr/>
          <a:lstStyle/>
          <a:p>
            <a:r>
              <a:rPr lang="en-US" dirty="0"/>
              <a:t>&lt;school name&gt;</a:t>
            </a:r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9B5CC7C4-3D68-5BB3-7160-25E0C83E96EE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DC778E07-3027-6543-4FE6-C19FAAC8C3E7}"/>
              </a:ext>
            </a:extLst>
          </p:cNvPr>
          <p:cNvSpPr txBox="1">
            <a:spLocks/>
          </p:cNvSpPr>
          <p:nvPr/>
        </p:nvSpPr>
        <p:spPr>
          <a:xfrm>
            <a:off x="457200" y="1089823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&lt;President&gt;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0748975-AFFF-6E80-A90D-F375B3FD0B39}"/>
              </a:ext>
            </a:extLst>
          </p:cNvPr>
          <p:cNvSpPr txBox="1">
            <a:spLocks/>
          </p:cNvSpPr>
          <p:nvPr/>
        </p:nvSpPr>
        <p:spPr>
          <a:xfrm>
            <a:off x="457200" y="177879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&lt;CO-</a:t>
            </a:r>
            <a:r>
              <a:rPr lang="en-US" sz="1400" cap="all" dirty="0" err="1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  <a:r>
              <a:rPr lang="en-US" sz="1400" cap="all" spc="-10" dirty="0" err="1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REsident</a:t>
            </a:r>
            <a:r>
              <a:rPr lang="en-US" sz="1400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C5EECB4-6600-7051-2620-9F86BC3F4CD3}"/>
              </a:ext>
            </a:extLst>
          </p:cNvPr>
          <p:cNvSpPr txBox="1">
            <a:spLocks/>
          </p:cNvSpPr>
          <p:nvPr/>
        </p:nvSpPr>
        <p:spPr>
          <a:xfrm>
            <a:off x="457200" y="245824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b="1" cap="all" spc="-10" dirty="0">
                <a:solidFill>
                  <a:srgbClr val="009DD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&lt;Vice President&gt;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F3D33470-B633-72CC-6B6D-01707EA245B4}"/>
              </a:ext>
            </a:extLst>
          </p:cNvPr>
          <p:cNvSpPr txBox="1">
            <a:spLocks/>
          </p:cNvSpPr>
          <p:nvPr/>
        </p:nvSpPr>
        <p:spPr>
          <a:xfrm>
            <a:off x="3256915" y="1088136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b="1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b="1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treasurer</a:t>
            </a:r>
            <a:r>
              <a:rPr lang="en-US" sz="1400" b="1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7161FF1-3F7F-D662-8A69-26AB10683F8C}"/>
              </a:ext>
            </a:extLst>
          </p:cNvPr>
          <p:cNvSpPr txBox="1">
            <a:spLocks/>
          </p:cNvSpPr>
          <p:nvPr/>
        </p:nvSpPr>
        <p:spPr>
          <a:xfrm>
            <a:off x="3255264" y="177879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outreach leader</a:t>
            </a: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A6EDFAB8-C159-CE07-68B4-99CE06AC7EDF}"/>
              </a:ext>
            </a:extLst>
          </p:cNvPr>
          <p:cNvSpPr txBox="1">
            <a:spLocks/>
          </p:cNvSpPr>
          <p:nvPr/>
        </p:nvSpPr>
        <p:spPr>
          <a:xfrm>
            <a:off x="3255264" y="2458248"/>
            <a:ext cx="2451735" cy="50013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137160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1pPr>
            <a:lvl2pPr marL="283464" indent="-13716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4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2pPr>
            <a:lvl3pPr marL="411480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2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3pPr>
            <a:lvl4pPr marL="521208" indent="-109728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10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612648" indent="-9144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/>
              <a:buChar char="•"/>
              <a:defRPr sz="8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spcAft>
                <a:spcPts val="300"/>
              </a:spcAft>
              <a:buClr>
                <a:srgbClr val="009DDC"/>
              </a:buClr>
              <a:buSzPct val="115000"/>
              <a:buNone/>
            </a:pP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&lt;</a:t>
            </a:r>
            <a:r>
              <a:rPr lang="en-US" sz="1400" cap="all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delegate</a:t>
            </a:r>
            <a:r>
              <a:rPr lang="en-US" sz="1400" cap="all" spc="-10" dirty="0">
                <a:solidFill>
                  <a:srgbClr val="009DDC"/>
                </a:solidFill>
                <a:latin typeface="Arial Black"/>
                <a:cs typeface="Arial Black" panose="020B0604020202020204" pitchFamily="34" charset="0"/>
              </a:rPr>
              <a:t>&gt;</a:t>
            </a:r>
          </a:p>
          <a:p>
            <a:pPr marL="0" indent="0">
              <a:lnSpc>
                <a:spcPts val="1800"/>
              </a:lnSpc>
              <a:spcAft>
                <a:spcPts val="0"/>
              </a:spcAft>
              <a:buClr>
                <a:srgbClr val="009DDC"/>
              </a:buClr>
              <a:buSzPct val="115000"/>
              <a:buNone/>
            </a:pP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&lt;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Firstname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lang="en-US" sz="1400" dirty="0" err="1">
                <a:solidFill>
                  <a:schemeClr val="tx2"/>
                </a:solidFill>
                <a:latin typeface="Arial"/>
                <a:cs typeface="Arial"/>
              </a:rPr>
              <a:t>Lastname</a:t>
            </a:r>
            <a:r>
              <a:rPr lang="en-US" sz="1400" dirty="0">
                <a:solidFill>
                  <a:schemeClr val="tx2"/>
                </a:solidFill>
                <a:latin typeface="Arial"/>
                <a:cs typeface="Arial"/>
              </a:rPr>
              <a:t>&gt;</a:t>
            </a:r>
            <a:endParaRPr lang="en-US" sz="1400" spc="-10" dirty="0">
              <a:solidFill>
                <a:schemeClr val="tx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432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6410E-D16A-794B-8EC9-274E2978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4DA8B9A-CFC5-FF54-73F9-2055C4802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Black"/>
                <a:cs typeface="Arial Black" panose="020B0604020202020204" pitchFamily="34" charset="0"/>
              </a:rPr>
              <a:t>who is the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American Medical </a:t>
            </a:r>
            <a:br>
              <a:rPr lang="en-US" dirty="0">
                <a:latin typeface="Arial Black"/>
                <a:cs typeface="Arial Black" panose="020B0604020202020204" pitchFamily="34" charset="0"/>
              </a:rPr>
            </a:br>
            <a:r>
              <a:rPr lang="en-US" dirty="0">
                <a:latin typeface="Arial Black"/>
                <a:cs typeface="Arial Black" panose="020B0604020202020204" pitchFamily="34" charset="0"/>
              </a:rPr>
              <a:t>Association?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9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F86880-774B-D206-EE1C-3AF5B05F8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886" t="15275" r="15500" b="44652"/>
          <a:stretch/>
        </p:blipFill>
        <p:spPr>
          <a:xfrm>
            <a:off x="1962000" y="2164402"/>
            <a:ext cx="2835687" cy="22868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66A389-8C5A-BDF7-29F7-940FEDB21A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039" t="5416" r="-1641" b="37576"/>
          <a:stretch/>
        </p:blipFill>
        <p:spPr>
          <a:xfrm>
            <a:off x="4328968" y="2167704"/>
            <a:ext cx="2743245" cy="22868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EE86E0B-0ABF-8309-99CE-BFCA378CC7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95" t="2799" r="11618" b="29785"/>
          <a:stretch/>
        </p:blipFill>
        <p:spPr>
          <a:xfrm>
            <a:off x="6706834" y="2103938"/>
            <a:ext cx="2437165" cy="23505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FBB4FF-7389-B66F-BEB1-D72C51F2D1E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794" t="6938" r="-278" b="43320"/>
          <a:stretch/>
        </p:blipFill>
        <p:spPr>
          <a:xfrm>
            <a:off x="-35518" y="1920206"/>
            <a:ext cx="2937626" cy="25344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9E40F55-1B4C-B1F0-C8CF-82C89DA3AC74}"/>
              </a:ext>
            </a:extLst>
          </p:cNvPr>
          <p:cNvSpPr txBox="1"/>
          <p:nvPr/>
        </p:nvSpPr>
        <p:spPr>
          <a:xfrm>
            <a:off x="6149526" y="2677157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Karen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Dionesotes</a:t>
            </a:r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, MD</a:t>
            </a: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D287F-913F-7067-8752-D35BBFEB2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14C3A-3CD1-D16C-78ED-A5F9D91AC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950" y="2552700"/>
            <a:ext cx="38100" cy="38100"/>
          </a:xfrm>
          <a:prstGeom prst="rect">
            <a:avLst/>
          </a:prstGeom>
        </p:spPr>
      </p:pic>
      <p:sp>
        <p:nvSpPr>
          <p:cNvPr id="9" name="Title 23">
            <a:extLst>
              <a:ext uri="{FF2B5EF4-FFF2-40B4-BE49-F238E27FC236}">
                <a16:creationId xmlns:a16="http://schemas.microsoft.com/office/drawing/2014/main" id="{3E6019D0-6A54-8708-1E83-DA25ABF33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3232"/>
            <a:ext cx="8211312" cy="359714"/>
          </a:xfrm>
        </p:spPr>
        <p:txBody>
          <a:bodyPr/>
          <a:lstStyle/>
          <a:p>
            <a:r>
              <a:rPr lang="en-US" dirty="0"/>
              <a:t>We are …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9565E42-3846-8D68-D6B8-9BBFE5AFF40A}"/>
              </a:ext>
            </a:extLst>
          </p:cNvPr>
          <p:cNvSpPr txBox="1">
            <a:spLocks/>
          </p:cNvSpPr>
          <p:nvPr/>
        </p:nvSpPr>
        <p:spPr>
          <a:xfrm>
            <a:off x="457200" y="1282700"/>
            <a:ext cx="822960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a powerful, national organization of passionate physicians, residents and medical students who are shaping the future of medicine.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54012F-2214-FB2F-5340-272E5E2EA1EB}"/>
              </a:ext>
            </a:extLst>
          </p:cNvPr>
          <p:cNvSpPr txBox="1"/>
          <p:nvPr/>
        </p:nvSpPr>
        <p:spPr>
          <a:xfrm>
            <a:off x="2061696" y="2677157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Ishaan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Rischie</a:t>
            </a:r>
            <a:endParaRPr lang="en-US" sz="600" b="1" dirty="0">
              <a:solidFill>
                <a:srgbClr val="009DDC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2022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BFA487-C9F6-4BF9-987D-ACF3FDA4C495}"/>
              </a:ext>
            </a:extLst>
          </p:cNvPr>
          <p:cNvSpPr txBox="1"/>
          <p:nvPr/>
        </p:nvSpPr>
        <p:spPr>
          <a:xfrm>
            <a:off x="4102913" y="3058576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Natasha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Topolski</a:t>
            </a:r>
            <a:endParaRPr lang="en-US" sz="600" b="1" dirty="0">
              <a:solidFill>
                <a:srgbClr val="009DDC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2018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19174E-6326-F937-2260-7748A34658F8}"/>
              </a:ext>
            </a:extLst>
          </p:cNvPr>
          <p:cNvSpPr txBox="1"/>
          <p:nvPr/>
        </p:nvSpPr>
        <p:spPr>
          <a:xfrm>
            <a:off x="6926273" y="3052313"/>
            <a:ext cx="78669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Chris </a:t>
            </a:r>
            <a:r>
              <a:rPr lang="en-US" sz="600" b="1" dirty="0" err="1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Vakkur</a:t>
            </a:r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 </a:t>
            </a:r>
          </a:p>
          <a:p>
            <a:r>
              <a:rPr lang="en-US" sz="600" b="1" dirty="0">
                <a:solidFill>
                  <a:srgbClr val="009DDC"/>
                </a:solidFill>
                <a:effectLst/>
                <a:latin typeface="Myriad Pro" panose="020B0503030403020204" pitchFamily="34" charset="0"/>
              </a:rPr>
              <a:t>Member since 2023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7D8332-C7ED-2A7C-C353-B273CB058CE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89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8D287F-913F-7067-8752-D35BBFEB20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F7D8332-C7ED-2A7C-C353-B273CB058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51647" y="225425"/>
            <a:ext cx="3022600" cy="190500"/>
          </a:xfrm>
          <a:prstGeom prst="rect">
            <a:avLst/>
          </a:prstGeom>
        </p:spPr>
      </p:pic>
      <p:sp>
        <p:nvSpPr>
          <p:cNvPr id="3" name="Content Placeholder 29">
            <a:extLst>
              <a:ext uri="{FF2B5EF4-FFF2-40B4-BE49-F238E27FC236}">
                <a16:creationId xmlns:a16="http://schemas.microsoft.com/office/drawing/2014/main" id="{D43EC3C9-3B6E-7EA7-364A-367EC741070E}"/>
              </a:ext>
            </a:extLst>
          </p:cNvPr>
          <p:cNvSpPr txBox="1">
            <a:spLocks/>
          </p:cNvSpPr>
          <p:nvPr/>
        </p:nvSpPr>
        <p:spPr>
          <a:xfrm>
            <a:off x="457200" y="1792224"/>
            <a:ext cx="5429250" cy="2277547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System Font Regular"/>
              <a:buNone/>
            </a:pPr>
            <a:r>
              <a:rPr lang="en-US" dirty="0"/>
              <a:t>Our resources help you: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Develop leadership skills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Present your research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Learn to advocate</a:t>
            </a:r>
          </a:p>
          <a:p>
            <a:pPr>
              <a:buClr>
                <a:schemeClr val="tx2"/>
              </a:buClr>
            </a:pPr>
            <a:r>
              <a:rPr lang="en-US" b="1" dirty="0">
                <a:solidFill>
                  <a:srgbClr val="009DDC"/>
                </a:solidFill>
              </a:rPr>
              <a:t>Prepare for residency and find your </a:t>
            </a:r>
            <a:br>
              <a:rPr lang="en-US" b="1" dirty="0">
                <a:solidFill>
                  <a:srgbClr val="009DDC"/>
                </a:solidFill>
              </a:rPr>
            </a:br>
            <a:r>
              <a:rPr lang="en-US" b="1" dirty="0">
                <a:solidFill>
                  <a:srgbClr val="009DDC"/>
                </a:solidFill>
              </a:rPr>
              <a:t>perfect Match</a:t>
            </a:r>
            <a:endParaRPr lang="en-US" dirty="0"/>
          </a:p>
        </p:txBody>
      </p:sp>
      <p:sp>
        <p:nvSpPr>
          <p:cNvPr id="7" name="Title 23">
            <a:extLst>
              <a:ext uri="{FF2B5EF4-FFF2-40B4-BE49-F238E27FC236}">
                <a16:creationId xmlns:a16="http://schemas.microsoft.com/office/drawing/2014/main" id="{E566114E-11A1-17C5-7187-B156E68F1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3232"/>
            <a:ext cx="8211312" cy="359714"/>
          </a:xfrm>
        </p:spPr>
        <p:txBody>
          <a:bodyPr/>
          <a:lstStyle/>
          <a:p>
            <a:r>
              <a:rPr lang="en-US" dirty="0"/>
              <a:t>Supporting you today …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41DFC18A-5BBF-9B14-02A5-6CB9214CCA46}"/>
              </a:ext>
            </a:extLst>
          </p:cNvPr>
          <p:cNvSpPr txBox="1">
            <a:spLocks/>
          </p:cNvSpPr>
          <p:nvPr/>
        </p:nvSpPr>
        <p:spPr>
          <a:xfrm>
            <a:off x="457200" y="1282700"/>
            <a:ext cx="8229600" cy="2769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4pPr>
            <a:lvl5pPr marL="228600" indent="-2286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stem Font Regular"/>
              <a:buChar char="—"/>
              <a:defRPr sz="1600" b="0" i="0" kern="1200" spc="-10" baseline="0">
                <a:solidFill>
                  <a:srgbClr val="595959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rgbClr val="009D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by helping you stand out and prepare for a career in medicine. </a:t>
            </a:r>
          </a:p>
        </p:txBody>
      </p:sp>
    </p:spTree>
    <p:extLst>
      <p:ext uri="{BB962C8B-B14F-4D97-AF65-F5344CB8AC3E}">
        <p14:creationId xmlns:p14="http://schemas.microsoft.com/office/powerpoint/2010/main" val="916633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76410E-D16A-794B-8EC9-274E29780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A05D499-8038-C642-91E0-FF7B8677CF1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B4DA8B9A-CFC5-FF54-73F9-2055C480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2542"/>
            <a:ext cx="8229600" cy="889987"/>
          </a:xfrm>
        </p:spPr>
        <p:txBody>
          <a:bodyPr/>
          <a:lstStyle/>
          <a:p>
            <a:r>
              <a:rPr lang="en-US" dirty="0"/>
              <a:t>How can the AMA </a:t>
            </a:r>
            <a:br>
              <a:rPr lang="en-US" dirty="0"/>
            </a:br>
            <a:r>
              <a:rPr lang="en-US" dirty="0"/>
              <a:t>help you?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A10EF2-5543-2B0B-1246-4843E671AD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67195" y="2222500"/>
            <a:ext cx="3667125" cy="523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E2984-2B32-455D-3D9F-AC08C6118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94415" y="2731558"/>
            <a:ext cx="3238500" cy="5238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B055BC-6FB0-0F9E-184E-A5C1415DE4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32822" y="3240616"/>
            <a:ext cx="2651125" cy="523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2A3671-EC2C-3921-DC82-F1719469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70268" y="3749675"/>
            <a:ext cx="3603625" cy="539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66E92E-ED8F-54F0-4C1B-074032CBDB5A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158490" y="1764490"/>
            <a:ext cx="3062716" cy="9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69803"/>
      </p:ext>
    </p:extLst>
  </p:cSld>
  <p:clrMapOvr>
    <a:masterClrMapping/>
  </p:clrMapOvr>
</p:sld>
</file>

<file path=ppt/theme/theme1.xml><?xml version="1.0" encoding="utf-8"?>
<a:theme xmlns:a="http://schemas.openxmlformats.org/drawingml/2006/main" name="1_MSOP Leaders">
  <a:themeElements>
    <a:clrScheme name="AMA Custom Palette">
      <a:dk1>
        <a:srgbClr val="595959"/>
      </a:dk1>
      <a:lt1>
        <a:sysClr val="window" lastClr="FFFFFF"/>
      </a:lt1>
      <a:dk2>
        <a:srgbClr val="000000"/>
      </a:dk2>
      <a:lt2>
        <a:srgbClr val="EEECE1"/>
      </a:lt2>
      <a:accent1>
        <a:srgbClr val="46166B"/>
      </a:accent1>
      <a:accent2>
        <a:srgbClr val="A1A1A4"/>
      </a:accent2>
      <a:accent3>
        <a:srgbClr val="009DDC"/>
      </a:accent3>
      <a:accent4>
        <a:srgbClr val="FAA634"/>
      </a:accent4>
      <a:accent5>
        <a:srgbClr val="C1D82F"/>
      </a:accent5>
      <a:accent6>
        <a:srgbClr val="E71933"/>
      </a:accent6>
      <a:hlink>
        <a:srgbClr val="46166B"/>
      </a:hlink>
      <a:folHlink>
        <a:srgbClr val="46166B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4-1144503_MSOP Student Leader deck_No PYF_Draft_090524" id="{07FDFB47-1E05-1241-913C-4D5994B6A1DF}" vid="{F0CB8789-604D-6748-BE71-87D9193EB1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bf143ba-34b1-48f9-a364-77f2234cff41">
      <Terms xmlns="http://schemas.microsoft.com/office/infopath/2007/PartnerControls"/>
    </lcf76f155ced4ddcb4097134ff3c332f>
    <TaxCatchAll xmlns="0ea6a983-d0a1-43d6-bcec-1e4b275bd2b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B2E89E02C2543848C03385EE2E22A" ma:contentTypeVersion="15" ma:contentTypeDescription="Create a new document." ma:contentTypeScope="" ma:versionID="d2c96fc2203d58c6cac43664538f6d86">
  <xsd:schema xmlns:xsd="http://www.w3.org/2001/XMLSchema" xmlns:xs="http://www.w3.org/2001/XMLSchema" xmlns:p="http://schemas.microsoft.com/office/2006/metadata/properties" xmlns:ns2="4bf143ba-34b1-48f9-a364-77f2234cff41" xmlns:ns3="0ea6a983-d0a1-43d6-bcec-1e4b275bd2b6" targetNamespace="http://schemas.microsoft.com/office/2006/metadata/properties" ma:root="true" ma:fieldsID="7b5dddbc08c00fd490082d717cd90acd" ns2:_="" ns3:_="">
    <xsd:import namespace="4bf143ba-34b1-48f9-a364-77f2234cff41"/>
    <xsd:import namespace="0ea6a983-d0a1-43d6-bcec-1e4b275bd2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f143ba-34b1-48f9-a364-77f2234cff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36204fe-0a0e-47fb-9e4d-48b318be5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a6a983-d0a1-43d6-bcec-1e4b275bd2b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10eeb4c5-9107-4c45-8b89-352d3686d963}" ma:internalName="TaxCatchAll" ma:showField="CatchAllData" ma:web="0ea6a983-d0a1-43d6-bcec-1e4b275bd2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CBD1D7F-6FC9-4604-88C5-59B6546180B4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0ea6a983-d0a1-43d6-bcec-1e4b275bd2b6"/>
    <ds:schemaRef ds:uri="http://schemas.microsoft.com/office/2006/documentManagement/types"/>
    <ds:schemaRef ds:uri="http://schemas.microsoft.com/office/2006/metadata/properties"/>
    <ds:schemaRef ds:uri="4bf143ba-34b1-48f9-a364-77f2234cff41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81B741A-BD97-4A45-B4AE-C102BADE9E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4ECBF3-ED93-4DB6-8059-266EFCAF77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f143ba-34b1-48f9-a364-77f2234cff41"/>
    <ds:schemaRef ds:uri="0ea6a983-d0a1-43d6-bcec-1e4b275bd2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24-1144503_MSOP Student Leader deck_No PYF_Draft_090524-pm</Template>
  <TotalTime>2</TotalTime>
  <Words>700</Words>
  <Application>Microsoft Office PowerPoint</Application>
  <PresentationFormat>On-screen Show (16:9)</PresentationFormat>
  <Paragraphs>116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Black</vt:lpstr>
      <vt:lpstr>Calibri</vt:lpstr>
      <vt:lpstr>Helvetica</vt:lpstr>
      <vt:lpstr>Myriad Pro</vt:lpstr>
      <vt:lpstr>Myriad Pro Light</vt:lpstr>
      <vt:lpstr>System Font Regular</vt:lpstr>
      <vt:lpstr>1_MSOP Leaders</vt:lpstr>
      <vt:lpstr>PowerPoint Presentation</vt:lpstr>
      <vt:lpstr>Welcome</vt:lpstr>
      <vt:lpstr>Today’s Agenda</vt:lpstr>
      <vt:lpstr>Meet our AMA  local campus section  leadership team!</vt:lpstr>
      <vt:lpstr>&lt;school name&gt;</vt:lpstr>
      <vt:lpstr>who is the American Medical  Association?</vt:lpstr>
      <vt:lpstr>We are …</vt:lpstr>
      <vt:lpstr>Supporting you today …</vt:lpstr>
      <vt:lpstr>How can the AMA  help you?</vt:lpstr>
      <vt:lpstr>Stand out as a med student leader</vt:lpstr>
      <vt:lpstr>Advance your research</vt:lpstr>
      <vt:lpstr>Shape the future of medicine</vt:lpstr>
      <vt:lpstr>Prepare for residency and find  your perfect match</vt:lpstr>
      <vt:lpstr>Membership Welcome gifts</vt:lpstr>
      <vt:lpstr>PowerPoint Presentation</vt:lpstr>
      <vt:lpstr>PowerPoint Presentation</vt:lpstr>
    </vt:vector>
  </TitlesOfParts>
  <Company>American Medical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Jennifer Erickson</dc:creator>
  <cp:lastModifiedBy>Jennifer Erickson</cp:lastModifiedBy>
  <cp:revision>3</cp:revision>
  <dcterms:created xsi:type="dcterms:W3CDTF">2024-09-06T20:24:50Z</dcterms:created>
  <dcterms:modified xsi:type="dcterms:W3CDTF">2024-10-08T13:48:48Z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0x010100DACB2E89E02C2543848C03385EE2E22A</vt:lpwstr>
  </property>
  <property fmtid="{D5CDD505-2E9C-101B-9397-08002B2CF9AE}" pid="3" name="MediaServiceImageTags">
    <vt:lpwstr/>
  </property>
</Properties>
</file>